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4" r:id="rId2"/>
    <p:sldId id="258" r:id="rId3"/>
    <p:sldId id="274" r:id="rId4"/>
    <p:sldId id="272" r:id="rId5"/>
    <p:sldId id="270" r:id="rId6"/>
    <p:sldId id="271" r:id="rId7"/>
    <p:sldId id="275" r:id="rId8"/>
    <p:sldId id="263" r:id="rId9"/>
  </p:sldIdLst>
  <p:sldSz cx="12192000" cy="6858000"/>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7" userDrawn="1">
          <p15:clr>
            <a:srgbClr val="A4A3A4"/>
          </p15:clr>
        </p15:guide>
        <p15:guide id="2" pos="5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2C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62387" autoAdjust="0"/>
  </p:normalViewPr>
  <p:slideViewPr>
    <p:cSldViewPr>
      <p:cViewPr varScale="1">
        <p:scale>
          <a:sx n="72" d="100"/>
          <a:sy n="72" d="100"/>
        </p:scale>
        <p:origin x="1956" y="-234"/>
      </p:cViewPr>
      <p:guideLst>
        <p:guide orient="horz" pos="527"/>
        <p:guide pos="51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26D5D7A1-16D3-41E7-A5D5-AD5B06E30C60}" type="datetimeFigureOut">
              <a:rPr lang="en-GB" smtClean="0"/>
              <a:t>20/09/2016</a:t>
            </a:fld>
            <a:endParaRPr lang="en-GB"/>
          </a:p>
        </p:txBody>
      </p:sp>
      <p:sp>
        <p:nvSpPr>
          <p:cNvPr id="4" name="Footer Placeholder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1B2EA57F-4AB4-456B-896C-7A2F625E088C}" type="slidenum">
              <a:rPr lang="en-GB" smtClean="0"/>
              <a:t>‹#›</a:t>
            </a:fld>
            <a:endParaRPr lang="en-GB"/>
          </a:p>
        </p:txBody>
      </p:sp>
    </p:spTree>
    <p:extLst>
      <p:ext uri="{BB962C8B-B14F-4D97-AF65-F5344CB8AC3E}">
        <p14:creationId xmlns:p14="http://schemas.microsoft.com/office/powerpoint/2010/main" val="1100008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7B2DF0E0-DC76-4B5A-8090-1AF842DA5438}" type="datetimeFigureOut">
              <a:rPr lang="en-GB" smtClean="0"/>
              <a:t>20/09/2016</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EB32DE52-421D-41F0-99CF-156588245E2A}" type="slidenum">
              <a:rPr lang="en-GB" smtClean="0"/>
              <a:t>‹#›</a:t>
            </a:fld>
            <a:endParaRPr lang="en-GB"/>
          </a:p>
        </p:txBody>
      </p:sp>
    </p:spTree>
    <p:extLst>
      <p:ext uri="{BB962C8B-B14F-4D97-AF65-F5344CB8AC3E}">
        <p14:creationId xmlns:p14="http://schemas.microsoft.com/office/powerpoint/2010/main" val="3067008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2DE52-421D-41F0-99CF-156588245E2A}" type="slidenum">
              <a:rPr lang="en-GB" smtClean="0"/>
              <a:t>1</a:t>
            </a:fld>
            <a:endParaRPr lang="en-GB"/>
          </a:p>
        </p:txBody>
      </p:sp>
    </p:spTree>
    <p:extLst>
      <p:ext uri="{BB962C8B-B14F-4D97-AF65-F5344CB8AC3E}">
        <p14:creationId xmlns:p14="http://schemas.microsoft.com/office/powerpoint/2010/main" val="3383871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Intro</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Name</a:t>
            </a:r>
            <a:r>
              <a:rPr lang="en-GB" sz="1200" kern="1200" baseline="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I’m from the Professional Standards Authority for Health and Social Care (the Authority). We are an independent body, accountable to the UK Parliament</a:t>
            </a:r>
            <a:r>
              <a:rPr lang="en-GB" sz="1200" kern="1200" baseline="0" dirty="0" smtClean="0">
                <a:solidFill>
                  <a:schemeClr val="tx1"/>
                </a:solidFill>
                <a:effectLst/>
                <a:latin typeface="+mn-lt"/>
                <a:ea typeface="+mn-ea"/>
                <a:cs typeface="+mn-cs"/>
              </a:rPr>
              <a:t> and our role is to </a:t>
            </a:r>
            <a:r>
              <a:rPr lang="en-GB" sz="1200" kern="1200" dirty="0" smtClean="0">
                <a:solidFill>
                  <a:schemeClr val="tx1"/>
                </a:solidFill>
                <a:effectLst/>
                <a:latin typeface="+mn-lt"/>
                <a:ea typeface="+mn-ea"/>
                <a:cs typeface="+mn-cs"/>
              </a:rPr>
              <a:t>promotes the safety and wellbeing of patients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and the public in the UK by raising standards of regulation and voluntary registration of people working in health and care.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 of our key functions include</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Oversee the performance of nine health and care professional regulators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Accredit voluntary registers of health and social care practitioners who are not regulated by law</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Advise the four UK governments on improvements to regulation</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Conduct research, promote right-touch regulation and publish papers on regulatory policy and practice</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Carry out international commissions and reviews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smtClean="0"/>
          </a:p>
        </p:txBody>
      </p:sp>
      <p:sp>
        <p:nvSpPr>
          <p:cNvPr id="4" name="Slide Number Placeholder 3"/>
          <p:cNvSpPr>
            <a:spLocks noGrp="1"/>
          </p:cNvSpPr>
          <p:nvPr>
            <p:ph type="sldNum" sz="quarter" idx="10"/>
          </p:nvPr>
        </p:nvSpPr>
        <p:spPr/>
        <p:txBody>
          <a:bodyPr/>
          <a:lstStyle/>
          <a:p>
            <a:fld id="{EB32DE52-421D-41F0-99CF-156588245E2A}" type="slidenum">
              <a:rPr lang="en-GB" smtClean="0"/>
              <a:t>2</a:t>
            </a:fld>
            <a:endParaRPr lang="en-GB"/>
          </a:p>
        </p:txBody>
      </p:sp>
    </p:spTree>
    <p:extLst>
      <p:ext uri="{BB962C8B-B14F-4D97-AF65-F5344CB8AC3E}">
        <p14:creationId xmlns:p14="http://schemas.microsoft.com/office/powerpoint/2010/main" val="1244765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Interest in dishonesty</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Our legal team reviews all of the complaints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cases from all of the nine regulators - </a:t>
            </a:r>
            <a:r>
              <a:rPr lang="en-GB" sz="1200" dirty="0" smtClean="0">
                <a:latin typeface="Arial" pitchFamily="34" charset="0"/>
                <a:cs typeface="Arial" pitchFamily="34" charset="0"/>
              </a:rPr>
              <a:t> can appeal to the High Court if too lenient</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GB" sz="1200" dirty="0" smtClean="0">
                <a:latin typeface="Arial" pitchFamily="34" charset="0"/>
                <a:cs typeface="Arial" pitchFamily="34" charset="0"/>
              </a:rPr>
              <a:t>There are currently around 3300 cases involving dishonesty on our database of cases reviewed, one of the most common themes </a:t>
            </a:r>
            <a:endParaRPr lang="en-GB" sz="1200" kern="1200" dirty="0" smtClean="0">
              <a:solidFill>
                <a:schemeClr val="tx1"/>
              </a:solidFill>
              <a:effectLst/>
              <a:latin typeface="+mn-lt"/>
              <a:ea typeface="+mn-ea"/>
              <a:cs typeface="+mn-cs"/>
            </a:endParaRPr>
          </a:p>
          <a:p>
            <a:pPr marL="171450" lvl="0" indent="-171450">
              <a:spcBef>
                <a:spcPts val="600"/>
              </a:spcBef>
              <a:spcAft>
                <a:spcPts val="600"/>
              </a:spcAft>
              <a:buFont typeface="Arial" panose="020B0604020202020204" pitchFamily="34" charset="0"/>
              <a:buChar char="•"/>
            </a:pPr>
            <a:r>
              <a:rPr lang="en-GB" sz="1200" kern="1200" dirty="0" smtClean="0">
                <a:solidFill>
                  <a:schemeClr val="tx1"/>
                </a:solidFill>
                <a:effectLst/>
                <a:latin typeface="+mn-lt"/>
                <a:ea typeface="+mn-ea"/>
                <a:cs typeface="+mn-cs"/>
              </a:rPr>
              <a:t>We are seeing a significant number where it was felt that dishonesty hadn’t been taken into account properly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outcomes too lenient </a:t>
            </a:r>
          </a:p>
          <a:p>
            <a:pPr marL="171450" lvl="0" indent="-171450">
              <a:spcBef>
                <a:spcPts val="600"/>
              </a:spcBef>
              <a:spcAft>
                <a:spcPts val="600"/>
              </a:spcAft>
              <a:buFont typeface="Arial" panose="020B0604020202020204" pitchFamily="34" charset="0"/>
              <a:buChar char="•"/>
            </a:pPr>
            <a:r>
              <a:rPr lang="en-GB" sz="1200" kern="1200" dirty="0" smtClean="0">
                <a:solidFill>
                  <a:schemeClr val="tx1"/>
                </a:solidFill>
                <a:effectLst/>
                <a:latin typeface="+mn-lt"/>
                <a:ea typeface="+mn-ea"/>
                <a:cs typeface="+mn-cs"/>
              </a:rPr>
              <a:t>The Courts seem to agree – we have won majority of these appeals </a:t>
            </a:r>
          </a:p>
          <a:p>
            <a:pPr marL="171450" lvl="0" indent="-171450">
              <a:spcBef>
                <a:spcPts val="600"/>
              </a:spcBef>
              <a:spcAft>
                <a:spcPts val="600"/>
              </a:spcAft>
              <a:buFont typeface="Arial" panose="020B0604020202020204" pitchFamily="34" charset="0"/>
              <a:buChar char="•"/>
            </a:pPr>
            <a:r>
              <a:rPr lang="en-GB" sz="1200" i="0" kern="1200" dirty="0" smtClean="0">
                <a:solidFill>
                  <a:schemeClr val="tx1"/>
                </a:solidFill>
                <a:effectLst/>
                <a:latin typeface="+mn-lt"/>
                <a:ea typeface="+mn-ea"/>
                <a:cs typeface="+mn-cs"/>
              </a:rPr>
              <a:t>Previous proposals last year on reforming professional regulation in the UK last year suggested that regulators were taking an overly strict view of dishonesty and interfering unduly in registrants private lives  </a:t>
            </a:r>
          </a:p>
          <a:p>
            <a:pPr marL="171450" lvl="0" indent="-171450">
              <a:spcBef>
                <a:spcPts val="600"/>
              </a:spcBef>
              <a:spcAft>
                <a:spcPts val="600"/>
              </a:spcAft>
              <a:buFont typeface="Arial" panose="020B0604020202020204" pitchFamily="34" charset="0"/>
              <a:buChar char="•"/>
            </a:pPr>
            <a:r>
              <a:rPr lang="en-GB" sz="1200" kern="1200" dirty="0" smtClean="0">
                <a:solidFill>
                  <a:schemeClr val="tx1"/>
                </a:solidFill>
                <a:effectLst/>
                <a:latin typeface="+mn-lt"/>
                <a:ea typeface="+mn-ea"/>
                <a:cs typeface="+mn-cs"/>
              </a:rPr>
              <a:t>Wanted to explore this and assess whether public perceptions were in line with the Authority position and consider different factors that would affect seriousness of dishonesty </a:t>
            </a:r>
          </a:p>
        </p:txBody>
      </p:sp>
      <p:sp>
        <p:nvSpPr>
          <p:cNvPr id="4" name="Slide Number Placeholder 3"/>
          <p:cNvSpPr>
            <a:spLocks noGrp="1"/>
          </p:cNvSpPr>
          <p:nvPr>
            <p:ph type="sldNum" sz="quarter" idx="10"/>
          </p:nvPr>
        </p:nvSpPr>
        <p:spPr/>
        <p:txBody>
          <a:bodyPr/>
          <a:lstStyle/>
          <a:p>
            <a:fld id="{EB32DE52-421D-41F0-99CF-156588245E2A}" type="slidenum">
              <a:rPr lang="en-GB" smtClean="0"/>
              <a:t>3</a:t>
            </a:fld>
            <a:endParaRPr lang="en-GB"/>
          </a:p>
        </p:txBody>
      </p:sp>
    </p:spTree>
    <p:extLst>
      <p:ext uri="{BB962C8B-B14F-4D97-AF65-F5344CB8AC3E}">
        <p14:creationId xmlns:p14="http://schemas.microsoft.com/office/powerpoint/2010/main" val="1340227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Research</a:t>
            </a:r>
          </a:p>
          <a:p>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Qualitative research carried out by research company </a:t>
            </a:r>
            <a:r>
              <a:rPr lang="en-GB" sz="1200" kern="1200" dirty="0" err="1" smtClean="0">
                <a:solidFill>
                  <a:schemeClr val="tx1"/>
                </a:solidFill>
                <a:effectLst/>
                <a:latin typeface="+mn-lt"/>
                <a:ea typeface="+mn-ea"/>
                <a:cs typeface="+mn-cs"/>
              </a:rPr>
              <a:t>Policis</a:t>
            </a:r>
            <a:r>
              <a:rPr lang="en-GB" sz="1200" kern="1200" baseline="0" dirty="0" smtClean="0">
                <a:solidFill>
                  <a:schemeClr val="tx1"/>
                </a:solidFill>
                <a:effectLst/>
                <a:latin typeface="+mn-lt"/>
                <a:ea typeface="+mn-ea"/>
                <a:cs typeface="+mn-cs"/>
              </a:rPr>
              <a:t> – used a range of focus groups made up of professionals and the public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baseline="0" dirty="0" smtClean="0">
                <a:solidFill>
                  <a:schemeClr val="tx1"/>
                </a:solidFill>
                <a:effectLst/>
                <a:latin typeface="+mn-lt"/>
                <a:ea typeface="+mn-ea"/>
                <a:cs typeface="+mn-cs"/>
              </a:rPr>
              <a:t>Focus groups were asked to consider a range of scenarios relating to dishonest behaviour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We used real cases that had been</a:t>
            </a:r>
            <a:r>
              <a:rPr lang="en-GB" sz="1200" kern="1200" baseline="0" dirty="0" smtClean="0">
                <a:solidFill>
                  <a:schemeClr val="tx1"/>
                </a:solidFill>
                <a:effectLst/>
                <a:latin typeface="+mn-lt"/>
                <a:ea typeface="+mn-ea"/>
                <a:cs typeface="+mn-cs"/>
              </a:rPr>
              <a:t> scrutinised and appealed by the Professional Standards Authority under our powers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baseline="0" dirty="0" smtClean="0">
                <a:solidFill>
                  <a:schemeClr val="tx1"/>
                </a:solidFill>
                <a:effectLst/>
                <a:latin typeface="+mn-lt"/>
                <a:ea typeface="+mn-ea"/>
                <a:cs typeface="+mn-cs"/>
              </a:rPr>
              <a:t>These were anonymised and covered a range of different situations</a:t>
            </a:r>
            <a:endParaRPr lang="en-GB" sz="1200" b="1"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baseline="0" dirty="0" smtClean="0">
                <a:solidFill>
                  <a:schemeClr val="tx1"/>
                </a:solidFill>
                <a:effectLst/>
                <a:latin typeface="+mn-lt"/>
                <a:ea typeface="+mn-ea"/>
                <a:cs typeface="+mn-cs"/>
              </a:rPr>
              <a:t>Participants were asked to discuss the issues presented and their reactions to the both the cases themselves and also the sanctions imposed by the regulators and any changed sanctions following appeal by the PSA to the High Court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Eight focus groups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Four groups of members of the public/consumers – range of ages, backgrounds and levels of usage of health services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Four groups of regulated professionals both healthcare and other sectors e.g. architects</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Six in depth interviews with older consumers living in care homes/dependant on carers </a:t>
            </a:r>
          </a:p>
          <a:p>
            <a:pPr marL="17145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0" indent="0">
              <a:buFont typeface="Arial" panose="020B0604020202020204" pitchFamily="34" charset="0"/>
              <a:buNone/>
            </a:pPr>
            <a:endParaRPr lang="en-GB"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smtClean="0"/>
          </a:p>
        </p:txBody>
      </p:sp>
      <p:sp>
        <p:nvSpPr>
          <p:cNvPr id="4" name="Slide Number Placeholder 3"/>
          <p:cNvSpPr>
            <a:spLocks noGrp="1"/>
          </p:cNvSpPr>
          <p:nvPr>
            <p:ph type="sldNum" sz="quarter" idx="10"/>
          </p:nvPr>
        </p:nvSpPr>
        <p:spPr/>
        <p:txBody>
          <a:bodyPr/>
          <a:lstStyle/>
          <a:p>
            <a:fld id="{EB32DE52-421D-41F0-99CF-156588245E2A}" type="slidenum">
              <a:rPr lang="en-GB" smtClean="0"/>
              <a:t>4</a:t>
            </a:fld>
            <a:endParaRPr lang="en-GB"/>
          </a:p>
        </p:txBody>
      </p:sp>
    </p:spTree>
    <p:extLst>
      <p:ext uri="{BB962C8B-B14F-4D97-AF65-F5344CB8AC3E}">
        <p14:creationId xmlns:p14="http://schemas.microsoft.com/office/powerpoint/2010/main" val="929822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Findings </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Shared view of cases involving dishonest behaviour from the public and professionals – particularly where there was a direct risk to public safety or a significant risk to public confidence in the profession</a:t>
            </a:r>
            <a:r>
              <a:rPr lang="en-GB" sz="1200" kern="1200" baseline="0" dirty="0" smtClean="0">
                <a:solidFill>
                  <a:schemeClr val="tx1"/>
                </a:solidFill>
                <a:effectLst/>
                <a:latin typeface="+mn-lt"/>
                <a:ea typeface="+mn-ea"/>
                <a:cs typeface="+mn-cs"/>
              </a:rPr>
              <a:t> - </a:t>
            </a:r>
            <a:r>
              <a:rPr lang="en-GB" sz="1200" kern="1200" dirty="0" smtClean="0">
                <a:solidFill>
                  <a:schemeClr val="tx1"/>
                </a:solidFill>
                <a:effectLst/>
                <a:latin typeface="+mn-lt"/>
                <a:ea typeface="+mn-ea"/>
                <a:cs typeface="+mn-cs"/>
              </a:rPr>
              <a:t>a feeling that cases of dishonesty were dealt with too leniently by the regulators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Differing attitudes depending on the perceptions of the profession e.g. social workers = the stuff of souls, dentist = mechanic  - a social worker</a:t>
            </a:r>
            <a:r>
              <a:rPr lang="en-GB" sz="1200" kern="1200" baseline="0" dirty="0" smtClean="0">
                <a:solidFill>
                  <a:schemeClr val="tx1"/>
                </a:solidFill>
                <a:effectLst/>
                <a:latin typeface="+mn-lt"/>
                <a:ea typeface="+mn-ea"/>
                <a:cs typeface="+mn-cs"/>
              </a:rPr>
              <a:t> who ran an unregulated childcare business alongside her work commitments was seen in a much worse light than a dentist who had carried out tax fraud with his personal finances </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Clear gender and generational differences particularly relating to cases of professional boundaries or sexual misconduct – older men</a:t>
            </a:r>
            <a:r>
              <a:rPr lang="en-GB" sz="1200" kern="1200" baseline="0" dirty="0" smtClean="0">
                <a:solidFill>
                  <a:schemeClr val="tx1"/>
                </a:solidFill>
                <a:effectLst/>
                <a:latin typeface="+mn-lt"/>
                <a:ea typeface="+mn-ea"/>
                <a:cs typeface="+mn-cs"/>
              </a:rPr>
              <a:t> more likely to be more forgiving of advances by a doctor to a female patient – however </a:t>
            </a:r>
            <a:r>
              <a:rPr lang="en-GB" sz="1200" kern="1200" dirty="0" smtClean="0">
                <a:solidFill>
                  <a:schemeClr val="tx1"/>
                </a:solidFill>
                <a:effectLst/>
                <a:latin typeface="+mn-lt"/>
                <a:ea typeface="+mn-ea"/>
                <a:cs typeface="+mn-cs"/>
              </a:rPr>
              <a:t>when it was show that the doctor who has propositioned his patient had done it before,</a:t>
            </a:r>
            <a:r>
              <a:rPr lang="en-GB" sz="1200" kern="1200" baseline="0" dirty="0" smtClean="0">
                <a:solidFill>
                  <a:schemeClr val="tx1"/>
                </a:solidFill>
                <a:effectLst/>
                <a:latin typeface="+mn-lt"/>
                <a:ea typeface="+mn-ea"/>
                <a:cs typeface="+mn-cs"/>
              </a:rPr>
              <a:t> all participants saw this as much more serious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Some variations but both professionals and the public had a shared view of what were seen as aggravating or mitigating factors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Consensus that premeditated, systemic or long standing dishonesty in the context of financial gain or sexual exploitation should be grounds for being struck off the register – more leniency for being in a junio</a:t>
            </a:r>
            <a:r>
              <a:rPr lang="en-GB" sz="1200" kern="1200" baseline="0" dirty="0" smtClean="0">
                <a:solidFill>
                  <a:schemeClr val="tx1"/>
                </a:solidFill>
                <a:effectLst/>
                <a:latin typeface="+mn-lt"/>
                <a:ea typeface="+mn-ea"/>
                <a:cs typeface="+mn-cs"/>
              </a:rPr>
              <a:t>r position, a one off incident or showing insight or remorse</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Generally a greater level of support from professionals and the public for behaviour change and learning and rehabilitation to allow registrants to continue in the profession where possible.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Greater focus by professionals than the public on the importance of professional boundaries and ethics = reputation of the profession  </a:t>
            </a:r>
          </a:p>
        </p:txBody>
      </p:sp>
      <p:sp>
        <p:nvSpPr>
          <p:cNvPr id="4" name="Slide Number Placeholder 3"/>
          <p:cNvSpPr>
            <a:spLocks noGrp="1"/>
          </p:cNvSpPr>
          <p:nvPr>
            <p:ph type="sldNum" sz="quarter" idx="10"/>
          </p:nvPr>
        </p:nvSpPr>
        <p:spPr/>
        <p:txBody>
          <a:bodyPr/>
          <a:lstStyle/>
          <a:p>
            <a:fld id="{EB32DE52-421D-41F0-99CF-156588245E2A}" type="slidenum">
              <a:rPr lang="en-GB" smtClean="0"/>
              <a:t>5</a:t>
            </a:fld>
            <a:endParaRPr lang="en-GB"/>
          </a:p>
        </p:txBody>
      </p:sp>
    </p:spTree>
    <p:extLst>
      <p:ext uri="{BB962C8B-B14F-4D97-AF65-F5344CB8AC3E}">
        <p14:creationId xmlns:p14="http://schemas.microsoft.com/office/powerpoint/2010/main" val="211750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Implications</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Haven’t yet decided on which of these to progress but some implications – please do offer any additional suggestions</a:t>
            </a:r>
            <a:r>
              <a:rPr lang="en-GB" sz="1200" kern="1200" baseline="0" dirty="0" smtClean="0">
                <a:solidFill>
                  <a:schemeClr val="tx1"/>
                </a:solidFill>
                <a:effectLst/>
                <a:latin typeface="+mn-lt"/>
                <a:ea typeface="+mn-ea"/>
                <a:cs typeface="+mn-cs"/>
              </a:rPr>
              <a:t> in the questions</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Further research into public attitudes to dishonesty, possibly by the regulators looking at the difference in attitudes to dishonest behaviour by the different professions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Development of a set of principles/guidance for panels to ensure consistent approach to cases where the issue is the risk to public confidence and highlighting mitigating and exacerbating factors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Further information and transparency on the link between private dishonesty and the effect on other behaviours or public confidence in the profession</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Greater consideration of the support for retraining and rehabilitation where the individual demonstrates insight, further research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More focus on collaborative working between professional and system regulators to ensure systemic issues are addressed and individuals do not end up being made scapegoats for broader problems   </a:t>
            </a:r>
          </a:p>
          <a:p>
            <a:pPr marL="171450" lvl="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Additional research - </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dishonesty typology – preventative</a:t>
            </a:r>
            <a:r>
              <a:rPr lang="en-GB" sz="1200" kern="1200" baseline="0" dirty="0" smtClean="0">
                <a:solidFill>
                  <a:schemeClr val="tx1"/>
                </a:solidFill>
                <a:effectLst/>
                <a:latin typeface="+mn-lt"/>
                <a:ea typeface="+mn-ea"/>
                <a:cs typeface="+mn-cs"/>
              </a:rPr>
              <a:t> work  - </a:t>
            </a:r>
            <a:r>
              <a:rPr lang="en-GB" sz="1200" kern="1200" dirty="0" smtClean="0">
                <a:solidFill>
                  <a:schemeClr val="tx1"/>
                </a:solidFill>
                <a:effectLst/>
                <a:latin typeface="+mn-lt"/>
                <a:ea typeface="+mn-ea"/>
                <a:cs typeface="+mn-cs"/>
              </a:rPr>
              <a:t>tackling the causes of dishonesty through education and training for medical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smtClean="0"/>
          </a:p>
        </p:txBody>
      </p:sp>
      <p:sp>
        <p:nvSpPr>
          <p:cNvPr id="4" name="Slide Number Placeholder 3"/>
          <p:cNvSpPr>
            <a:spLocks noGrp="1"/>
          </p:cNvSpPr>
          <p:nvPr>
            <p:ph type="sldNum" sz="quarter" idx="10"/>
          </p:nvPr>
        </p:nvSpPr>
        <p:spPr/>
        <p:txBody>
          <a:bodyPr/>
          <a:lstStyle/>
          <a:p>
            <a:fld id="{EB32DE52-421D-41F0-99CF-156588245E2A}" type="slidenum">
              <a:rPr lang="en-GB" smtClean="0"/>
              <a:t>6</a:t>
            </a:fld>
            <a:endParaRPr lang="en-GB"/>
          </a:p>
        </p:txBody>
      </p:sp>
    </p:spTree>
    <p:extLst>
      <p:ext uri="{BB962C8B-B14F-4D97-AF65-F5344CB8AC3E}">
        <p14:creationId xmlns:p14="http://schemas.microsoft.com/office/powerpoint/2010/main" val="951029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smtClean="0"/>
          </a:p>
        </p:txBody>
      </p:sp>
      <p:sp>
        <p:nvSpPr>
          <p:cNvPr id="4" name="Slide Number Placeholder 3"/>
          <p:cNvSpPr>
            <a:spLocks noGrp="1"/>
          </p:cNvSpPr>
          <p:nvPr>
            <p:ph type="sldNum" sz="quarter" idx="10"/>
          </p:nvPr>
        </p:nvSpPr>
        <p:spPr/>
        <p:txBody>
          <a:bodyPr/>
          <a:lstStyle/>
          <a:p>
            <a:fld id="{EB32DE52-421D-41F0-99CF-156588245E2A}" type="slidenum">
              <a:rPr lang="en-GB" smtClean="0"/>
              <a:t>7</a:t>
            </a:fld>
            <a:endParaRPr lang="en-GB"/>
          </a:p>
        </p:txBody>
      </p:sp>
    </p:spTree>
    <p:extLst>
      <p:ext uri="{BB962C8B-B14F-4D97-AF65-F5344CB8AC3E}">
        <p14:creationId xmlns:p14="http://schemas.microsoft.com/office/powerpoint/2010/main" val="1287484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GB" dirty="0" smtClean="0"/>
              <a:t>Question – for detailed questions about the research methodology</a:t>
            </a:r>
            <a:r>
              <a:rPr lang="en-GB" baseline="0" dirty="0" smtClean="0"/>
              <a:t> or about our work reviewing cases might need to get back to you but please do ask anything or it would be interesting to hear any perspectives on this research or proposals for how we take the work forward  </a:t>
            </a:r>
            <a:endParaRPr lang="en-GB" dirty="0"/>
          </a:p>
        </p:txBody>
      </p:sp>
      <p:sp>
        <p:nvSpPr>
          <p:cNvPr id="4" name="Slide Number Placeholder 3"/>
          <p:cNvSpPr>
            <a:spLocks noGrp="1"/>
          </p:cNvSpPr>
          <p:nvPr>
            <p:ph type="sldNum" sz="quarter" idx="10"/>
          </p:nvPr>
        </p:nvSpPr>
        <p:spPr/>
        <p:txBody>
          <a:bodyPr/>
          <a:lstStyle/>
          <a:p>
            <a:fld id="{EB32DE52-421D-41F0-99CF-156588245E2A}" type="slidenum">
              <a:rPr lang="en-GB" smtClean="0"/>
              <a:t>8</a:t>
            </a:fld>
            <a:endParaRPr lang="en-GB"/>
          </a:p>
        </p:txBody>
      </p:sp>
    </p:spTree>
    <p:extLst>
      <p:ext uri="{BB962C8B-B14F-4D97-AF65-F5344CB8AC3E}">
        <p14:creationId xmlns:p14="http://schemas.microsoft.com/office/powerpoint/2010/main" val="1190331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AFE037-289F-4D10-B4BB-3CC948ABF229}" type="datetimeFigureOut">
              <a:rPr lang="en-GB" smtClean="0"/>
              <a:t>20/09/2016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3935292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AFE037-289F-4D10-B4BB-3CC948ABF229}" type="datetimeFigureOut">
              <a:rPr lang="en-GB" smtClean="0"/>
              <a:t>20/09/2016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73813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AFE037-289F-4D10-B4BB-3CC948ABF229}" type="datetimeFigureOut">
              <a:rPr lang="en-GB" smtClean="0"/>
              <a:t>20/09/2016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75976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AFE037-289F-4D10-B4BB-3CC948ABF229}" type="datetimeFigureOut">
              <a:rPr lang="en-GB" smtClean="0"/>
              <a:t>20/09/2016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35161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FE037-289F-4D10-B4BB-3CC948ABF229}" type="datetimeFigureOut">
              <a:rPr lang="en-GB" smtClean="0"/>
              <a:t>20/09/2016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217180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AFE037-289F-4D10-B4BB-3CC948ABF229}" type="datetimeFigureOut">
              <a:rPr lang="en-GB" smtClean="0"/>
              <a:t>20/09/2016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166884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AFE037-289F-4D10-B4BB-3CC948ABF229}" type="datetimeFigureOut">
              <a:rPr lang="en-GB" smtClean="0"/>
              <a:t>20/09/2016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336527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AFE037-289F-4D10-B4BB-3CC948ABF229}" type="datetimeFigureOut">
              <a:rPr lang="en-GB" smtClean="0"/>
              <a:t>20/09/2016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2382366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FE037-289F-4D10-B4BB-3CC948ABF229}" type="datetimeFigureOut">
              <a:rPr lang="en-GB" smtClean="0"/>
              <a:t>20/09/2016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239874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E037-289F-4D10-B4BB-3CC948ABF229}" type="datetimeFigureOut">
              <a:rPr lang="en-GB" smtClean="0"/>
              <a:t>20/09/2016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280985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E037-289F-4D10-B4BB-3CC948ABF229}" type="datetimeFigureOut">
              <a:rPr lang="en-GB" smtClean="0"/>
              <a:t>20/09/2016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7806F0-10EE-4F5F-BCCD-81A4A1B7327E}" type="slidenum">
              <a:rPr lang="en-GB" smtClean="0"/>
              <a:t>‹#›</a:t>
            </a:fld>
            <a:endParaRPr lang="en-GB"/>
          </a:p>
        </p:txBody>
      </p:sp>
    </p:spTree>
    <p:extLst>
      <p:ext uri="{BB962C8B-B14F-4D97-AF65-F5344CB8AC3E}">
        <p14:creationId xmlns:p14="http://schemas.microsoft.com/office/powerpoint/2010/main" val="404355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FE037-289F-4D10-B4BB-3CC948ABF229}" type="datetimeFigureOut">
              <a:rPr lang="en-GB" smtClean="0"/>
              <a:t>20/09/2016</a:t>
            </a:fld>
            <a:endParaRPr lang="en-GB"/>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806F0-10EE-4F5F-BCCD-81A4A1B7327E}" type="slidenum">
              <a:rPr lang="en-GB" smtClean="0"/>
              <a:t>‹#›</a:t>
            </a:fld>
            <a:endParaRPr lang="en-GB"/>
          </a:p>
        </p:txBody>
      </p:sp>
    </p:spTree>
    <p:extLst>
      <p:ext uri="{BB962C8B-B14F-4D97-AF65-F5344CB8AC3E}">
        <p14:creationId xmlns:p14="http://schemas.microsoft.com/office/powerpoint/2010/main" val="1671027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mailto:daisy.blench@professionalstandards.org.uk" TargetMode="External"/><Relationship Id="rId4" Type="http://schemas.openxmlformats.org/officeDocument/2006/relationships/hyperlink" Target="http://www.professionalstandards.org.uk/publications/detail/research-dishonest-behaviour-by-professiona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7408" y="2060851"/>
            <a:ext cx="10369152" cy="1477328"/>
          </a:xfrm>
          <a:prstGeom prst="rect">
            <a:avLst/>
          </a:prstGeom>
          <a:noFill/>
        </p:spPr>
        <p:txBody>
          <a:bodyPr wrap="square" rtlCol="0">
            <a:spAutoFit/>
          </a:bodyPr>
          <a:lstStyle/>
          <a:p>
            <a:r>
              <a:rPr lang="en-GB" sz="3000" b="1" dirty="0">
                <a:solidFill>
                  <a:srgbClr val="6C2C91"/>
                </a:solidFill>
              </a:rPr>
              <a:t>Dishonest behaviour by health and care professionals: exploring the views of the general public and professionals </a:t>
            </a:r>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8760296" y="5301208"/>
            <a:ext cx="2747645" cy="923925"/>
          </a:xfrm>
          <a:prstGeom prst="rect">
            <a:avLst/>
          </a:prstGeom>
        </p:spPr>
      </p:pic>
    </p:spTree>
    <p:extLst>
      <p:ext uri="{BB962C8B-B14F-4D97-AF65-F5344CB8AC3E}">
        <p14:creationId xmlns:p14="http://schemas.microsoft.com/office/powerpoint/2010/main" val="3806966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44133" y="980728"/>
            <a:ext cx="8404225" cy="457200"/>
          </a:xfrm>
        </p:spPr>
        <p:txBody>
          <a:bodyPr>
            <a:noAutofit/>
          </a:bodyPr>
          <a:lstStyle/>
          <a:p>
            <a:pPr algn="l"/>
            <a:r>
              <a:rPr lang="en-US" sz="3000" b="1" dirty="0">
                <a:solidFill>
                  <a:srgbClr val="6C2C91"/>
                </a:solidFill>
                <a:latin typeface="Arial" pitchFamily="34" charset="0"/>
                <a:cs typeface="Arial" pitchFamily="34" charset="0"/>
              </a:rPr>
              <a:t>The Professional Standards Authority</a:t>
            </a:r>
          </a:p>
        </p:txBody>
      </p:sp>
      <p:pic>
        <p:nvPicPr>
          <p:cNvPr id="6" name="Picture 5"/>
          <p:cNvPicPr>
            <a:picLocks noChangeAspect="1"/>
          </p:cNvPicPr>
          <p:nvPr/>
        </p:nvPicPr>
        <p:blipFill>
          <a:blip r:embed="rId3"/>
          <a:stretch>
            <a:fillRect/>
          </a:stretch>
        </p:blipFill>
        <p:spPr>
          <a:xfrm>
            <a:off x="0" y="1556792"/>
            <a:ext cx="12192000" cy="4752528"/>
          </a:xfrm>
          <a:prstGeom prst="rect">
            <a:avLst/>
          </a:prstGeom>
          <a:noFill/>
          <a:ln cap="flat">
            <a:noFill/>
          </a:ln>
        </p:spPr>
      </p:pic>
    </p:spTree>
    <p:extLst>
      <p:ext uri="{BB962C8B-B14F-4D97-AF65-F5344CB8AC3E}">
        <p14:creationId xmlns:p14="http://schemas.microsoft.com/office/powerpoint/2010/main" val="2721242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23091" y="980728"/>
            <a:ext cx="8404225" cy="457200"/>
          </a:xfrm>
        </p:spPr>
        <p:txBody>
          <a:bodyPr>
            <a:noAutofit/>
          </a:bodyPr>
          <a:lstStyle/>
          <a:p>
            <a:pPr algn="l"/>
            <a:r>
              <a:rPr lang="en-US" sz="3000" b="1" dirty="0" smtClean="0">
                <a:solidFill>
                  <a:srgbClr val="6C2C91"/>
                </a:solidFill>
                <a:latin typeface="Arial" pitchFamily="34" charset="0"/>
                <a:cs typeface="Arial" pitchFamily="34" charset="0"/>
              </a:rPr>
              <a:t>Our interest in dishonesty</a:t>
            </a:r>
            <a:endParaRPr lang="en-US" sz="3000" b="1" dirty="0">
              <a:solidFill>
                <a:srgbClr val="6C2C91"/>
              </a:solidFill>
              <a:latin typeface="Arial" pitchFamily="34" charset="0"/>
              <a:cs typeface="Arial" pitchFamily="34" charset="0"/>
            </a:endParaRPr>
          </a:p>
        </p:txBody>
      </p:sp>
      <p:sp>
        <p:nvSpPr>
          <p:cNvPr id="3" name="TextBox 2"/>
          <p:cNvSpPr txBox="1"/>
          <p:nvPr/>
        </p:nvSpPr>
        <p:spPr>
          <a:xfrm>
            <a:off x="551384" y="1556794"/>
            <a:ext cx="11161240" cy="7078861"/>
          </a:xfrm>
          <a:prstGeom prst="rect">
            <a:avLst/>
          </a:prstGeom>
          <a:noFill/>
        </p:spPr>
        <p:txBody>
          <a:bodyPr wrap="square" rtlCol="0">
            <a:spAutoFit/>
          </a:bodyPr>
          <a:lstStyle/>
          <a:p>
            <a:pPr marL="342900" indent="-342900">
              <a:buClr>
                <a:srgbClr val="6C2C91"/>
              </a:buClr>
              <a:buSzPct val="150000"/>
              <a:buFont typeface="Arial" pitchFamily="34" charset="0"/>
              <a:buChar char="•"/>
            </a:pPr>
            <a:r>
              <a:rPr lang="en-GB" sz="2800" dirty="0">
                <a:latin typeface="Arial" pitchFamily="34" charset="0"/>
                <a:cs typeface="Arial" pitchFamily="34" charset="0"/>
              </a:rPr>
              <a:t>Authority legal team reviews regulator </a:t>
            </a:r>
            <a:r>
              <a:rPr lang="en-GB" sz="2800" dirty="0" smtClean="0">
                <a:latin typeface="Arial" pitchFamily="34" charset="0"/>
                <a:cs typeface="Arial" pitchFamily="34" charset="0"/>
              </a:rPr>
              <a:t>complaints cases</a:t>
            </a:r>
          </a:p>
          <a:p>
            <a:pPr>
              <a:buClr>
                <a:srgbClr val="6C2C91"/>
              </a:buClr>
              <a:buSzPct val="150000"/>
            </a:pPr>
            <a:endParaRPr lang="en-GB" sz="2800" dirty="0">
              <a:latin typeface="Arial" pitchFamily="34" charset="0"/>
              <a:cs typeface="Arial" pitchFamily="34" charset="0"/>
            </a:endParaRPr>
          </a:p>
          <a:p>
            <a:pPr marL="342900" indent="-342900">
              <a:buClr>
                <a:srgbClr val="6C2C91"/>
              </a:buClr>
              <a:buSzPct val="150000"/>
              <a:buFont typeface="Arial" pitchFamily="34" charset="0"/>
              <a:buChar char="•"/>
            </a:pPr>
            <a:r>
              <a:rPr lang="en-GB" sz="2800" dirty="0" smtClean="0">
                <a:latin typeface="Arial" pitchFamily="34" charset="0"/>
                <a:cs typeface="Arial" pitchFamily="34" charset="0"/>
              </a:rPr>
              <a:t>Currently around 3300 cases involving dishonesty on our database of cases reviewed</a:t>
            </a:r>
          </a:p>
          <a:p>
            <a:pPr marL="342900" indent="-342900">
              <a:buClr>
                <a:srgbClr val="6C2C91"/>
              </a:buClr>
              <a:buSzPct val="150000"/>
              <a:buFont typeface="Arial" pitchFamily="34" charset="0"/>
              <a:buChar char="•"/>
            </a:pPr>
            <a:endParaRPr lang="en-GB" sz="2800" dirty="0" smtClean="0">
              <a:latin typeface="Arial" pitchFamily="34" charset="0"/>
              <a:cs typeface="Arial" pitchFamily="34" charset="0"/>
            </a:endParaRPr>
          </a:p>
          <a:p>
            <a:pPr marL="342900" indent="-342900">
              <a:buClr>
                <a:srgbClr val="6C2C91"/>
              </a:buClr>
              <a:buSzPct val="150000"/>
              <a:buFont typeface="Arial" pitchFamily="34" charset="0"/>
              <a:buChar char="•"/>
            </a:pPr>
            <a:r>
              <a:rPr lang="en-GB" sz="2800" dirty="0" smtClean="0">
                <a:latin typeface="Arial" pitchFamily="34" charset="0"/>
                <a:cs typeface="Arial" pitchFamily="34" charset="0"/>
              </a:rPr>
              <a:t>Significant </a:t>
            </a:r>
            <a:r>
              <a:rPr lang="en-GB" sz="2800" dirty="0">
                <a:latin typeface="Arial" pitchFamily="34" charset="0"/>
                <a:cs typeface="Arial" pitchFamily="34" charset="0"/>
              </a:rPr>
              <a:t>number where dishonesty was being treated too </a:t>
            </a:r>
            <a:r>
              <a:rPr lang="en-GB" sz="2800" dirty="0" smtClean="0">
                <a:latin typeface="Arial" pitchFamily="34" charset="0"/>
                <a:cs typeface="Arial" pitchFamily="34" charset="0"/>
              </a:rPr>
              <a:t>leniently</a:t>
            </a:r>
          </a:p>
          <a:p>
            <a:pPr>
              <a:buClr>
                <a:srgbClr val="6C2C91"/>
              </a:buClr>
              <a:buSzPct val="150000"/>
            </a:pPr>
            <a:endParaRPr lang="en-GB" sz="2800" dirty="0">
              <a:latin typeface="Arial" pitchFamily="34" charset="0"/>
              <a:cs typeface="Arial" pitchFamily="34" charset="0"/>
            </a:endParaRPr>
          </a:p>
          <a:p>
            <a:pPr marL="342900" indent="-342900">
              <a:buClr>
                <a:srgbClr val="6C2C91"/>
              </a:buClr>
              <a:buSzPct val="150000"/>
              <a:buFont typeface="Arial" pitchFamily="34" charset="0"/>
              <a:buChar char="•"/>
            </a:pPr>
            <a:r>
              <a:rPr lang="en-GB" sz="2800" dirty="0">
                <a:latin typeface="Arial" pitchFamily="34" charset="0"/>
                <a:cs typeface="Arial" pitchFamily="34" charset="0"/>
              </a:rPr>
              <a:t>Keen to explore </a:t>
            </a:r>
            <a:r>
              <a:rPr lang="en-GB" sz="2800" dirty="0"/>
              <a:t>whether public perceptions in line with </a:t>
            </a:r>
            <a:r>
              <a:rPr lang="en-GB" sz="2800" dirty="0" smtClean="0"/>
              <a:t>Authority </a:t>
            </a:r>
            <a:r>
              <a:rPr lang="en-GB" sz="2800" dirty="0"/>
              <a:t>position and consider different factors that would affect perception </a:t>
            </a:r>
            <a:r>
              <a:rPr lang="en-GB" sz="2800" dirty="0">
                <a:latin typeface="Arial" pitchFamily="34" charset="0"/>
                <a:cs typeface="Arial" pitchFamily="34" charset="0"/>
              </a:rPr>
              <a:t> </a:t>
            </a:r>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endParaRPr lang="en-GB" sz="2800" i="1" dirty="0"/>
          </a:p>
          <a:p>
            <a:pPr>
              <a:buClr>
                <a:srgbClr val="6C2C91"/>
              </a:buClr>
              <a:buSzPct val="150000"/>
            </a:pPr>
            <a:endParaRPr lang="en-GB" sz="3200" dirty="0"/>
          </a:p>
        </p:txBody>
      </p:sp>
    </p:spTree>
    <p:extLst>
      <p:ext uri="{BB962C8B-B14F-4D97-AF65-F5344CB8AC3E}">
        <p14:creationId xmlns:p14="http://schemas.microsoft.com/office/powerpoint/2010/main" val="1546158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07372" y="980728"/>
            <a:ext cx="10153124" cy="457200"/>
          </a:xfrm>
        </p:spPr>
        <p:txBody>
          <a:bodyPr>
            <a:noAutofit/>
          </a:bodyPr>
          <a:lstStyle/>
          <a:p>
            <a:pPr algn="l"/>
            <a:r>
              <a:rPr lang="en-US" sz="3000" b="1" dirty="0" smtClean="0">
                <a:solidFill>
                  <a:srgbClr val="6C2C91"/>
                </a:solidFill>
                <a:latin typeface="Arial" pitchFamily="34" charset="0"/>
                <a:cs typeface="Arial" pitchFamily="34" charset="0"/>
              </a:rPr>
              <a:t>9 dishonesty scenarios considered by focus groups</a:t>
            </a:r>
            <a:endParaRPr lang="en-US" sz="3000" b="1" dirty="0">
              <a:solidFill>
                <a:srgbClr val="6C2C91"/>
              </a:solidFill>
              <a:latin typeface="Arial" pitchFamily="34" charset="0"/>
              <a:cs typeface="Arial" pitchFamily="34"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1413" t="18347"/>
          <a:stretch/>
        </p:blipFill>
        <p:spPr>
          <a:xfrm>
            <a:off x="911424" y="1628800"/>
            <a:ext cx="9937103" cy="5015408"/>
          </a:xfrm>
          <a:prstGeom prst="rect">
            <a:avLst/>
          </a:prstGeom>
        </p:spPr>
      </p:pic>
    </p:spTree>
    <p:extLst>
      <p:ext uri="{BB962C8B-B14F-4D97-AF65-F5344CB8AC3E}">
        <p14:creationId xmlns:p14="http://schemas.microsoft.com/office/powerpoint/2010/main" val="3527749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83436" y="980728"/>
            <a:ext cx="8404225" cy="457200"/>
          </a:xfrm>
        </p:spPr>
        <p:txBody>
          <a:bodyPr>
            <a:noAutofit/>
          </a:bodyPr>
          <a:lstStyle/>
          <a:p>
            <a:pPr algn="l"/>
            <a:r>
              <a:rPr lang="en-US" sz="3000" b="1" dirty="0" smtClean="0">
                <a:solidFill>
                  <a:srgbClr val="6C2C91"/>
                </a:solidFill>
                <a:latin typeface="Arial" pitchFamily="34" charset="0"/>
                <a:cs typeface="Arial" pitchFamily="34" charset="0"/>
              </a:rPr>
              <a:t>Research findings</a:t>
            </a:r>
            <a:endParaRPr lang="en-US" sz="3000" b="1" dirty="0">
              <a:solidFill>
                <a:srgbClr val="6C2C91"/>
              </a:solidFill>
              <a:latin typeface="Arial" pitchFamily="34" charset="0"/>
              <a:cs typeface="Arial" pitchFamily="34" charset="0"/>
            </a:endParaRPr>
          </a:p>
        </p:txBody>
      </p:sp>
      <p:sp>
        <p:nvSpPr>
          <p:cNvPr id="3" name="TextBox 2"/>
          <p:cNvSpPr txBox="1"/>
          <p:nvPr/>
        </p:nvSpPr>
        <p:spPr>
          <a:xfrm>
            <a:off x="623392" y="1556792"/>
            <a:ext cx="11161240" cy="7509748"/>
          </a:xfrm>
          <a:prstGeom prst="rect">
            <a:avLst/>
          </a:prstGeom>
          <a:noFill/>
        </p:spPr>
        <p:txBody>
          <a:bodyPr wrap="square" rtlCol="0">
            <a:spAutoFit/>
          </a:bodyPr>
          <a:lstStyle/>
          <a:p>
            <a:pPr marL="342891" indent="-342891">
              <a:buClr>
                <a:srgbClr val="6C2C91"/>
              </a:buClr>
              <a:buSzPct val="150000"/>
              <a:buFont typeface="Arial" pitchFamily="34" charset="0"/>
              <a:buChar char="•"/>
            </a:pPr>
            <a:r>
              <a:rPr lang="en-GB" sz="2800" dirty="0"/>
              <a:t>Shared concern about cases direct risk to public safety or a significant risk to public confidence</a:t>
            </a:r>
          </a:p>
          <a:p>
            <a:pPr>
              <a:buClr>
                <a:srgbClr val="6C2C91"/>
              </a:buClr>
              <a:buSzPct val="150000"/>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a:t>Different perceptions of professions - the stuff of souls v. a mechanic</a:t>
            </a:r>
          </a:p>
          <a:p>
            <a:pPr marL="342891" indent="-342891">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r>
              <a:rPr lang="en-GB" sz="2800" dirty="0"/>
              <a:t>Gender and generational differences</a:t>
            </a:r>
          </a:p>
          <a:p>
            <a:pPr marL="342891" indent="-342891">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r>
              <a:rPr lang="en-GB" sz="2800" dirty="0"/>
              <a:t>Shared view on repeat/planned dishonesty</a:t>
            </a:r>
          </a:p>
          <a:p>
            <a:pPr marL="342891" indent="-342891">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r>
              <a:rPr lang="en-GB" sz="2800" dirty="0"/>
              <a:t> Public support for learning and rehabilitation </a:t>
            </a:r>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endParaRPr lang="en-GB" sz="2800" i="1" dirty="0"/>
          </a:p>
          <a:p>
            <a:pPr>
              <a:buClr>
                <a:srgbClr val="6C2C91"/>
              </a:buClr>
              <a:buSzPct val="150000"/>
            </a:pPr>
            <a:endParaRPr lang="en-GB" sz="3200" dirty="0"/>
          </a:p>
        </p:txBody>
      </p:sp>
    </p:spTree>
    <p:extLst>
      <p:ext uri="{BB962C8B-B14F-4D97-AF65-F5344CB8AC3E}">
        <p14:creationId xmlns:p14="http://schemas.microsoft.com/office/powerpoint/2010/main" val="2858765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11428" y="980728"/>
            <a:ext cx="8404225" cy="457200"/>
          </a:xfrm>
        </p:spPr>
        <p:txBody>
          <a:bodyPr>
            <a:noAutofit/>
          </a:bodyPr>
          <a:lstStyle/>
          <a:p>
            <a:pPr algn="l"/>
            <a:r>
              <a:rPr lang="en-US" sz="3000" b="1" dirty="0" smtClean="0">
                <a:solidFill>
                  <a:srgbClr val="6C2C91"/>
                </a:solidFill>
                <a:latin typeface="Arial" pitchFamily="34" charset="0"/>
                <a:cs typeface="Arial" pitchFamily="34" charset="0"/>
              </a:rPr>
              <a:t>Implications of research</a:t>
            </a:r>
            <a:endParaRPr lang="en-US" sz="3000" b="1" dirty="0">
              <a:solidFill>
                <a:srgbClr val="6C2C91"/>
              </a:solidFill>
              <a:latin typeface="Arial" pitchFamily="34" charset="0"/>
              <a:cs typeface="Arial" pitchFamily="34" charset="0"/>
            </a:endParaRPr>
          </a:p>
        </p:txBody>
      </p:sp>
      <p:sp>
        <p:nvSpPr>
          <p:cNvPr id="3" name="TextBox 2"/>
          <p:cNvSpPr txBox="1"/>
          <p:nvPr/>
        </p:nvSpPr>
        <p:spPr>
          <a:xfrm>
            <a:off x="551384" y="1556792"/>
            <a:ext cx="11161240" cy="7509748"/>
          </a:xfrm>
          <a:prstGeom prst="rect">
            <a:avLst/>
          </a:prstGeom>
          <a:noFill/>
        </p:spPr>
        <p:txBody>
          <a:bodyPr wrap="square" rtlCol="0">
            <a:spAutoFit/>
          </a:bodyPr>
          <a:lstStyle/>
          <a:p>
            <a:pPr marL="342891" indent="-342891">
              <a:buClr>
                <a:srgbClr val="6C2C91"/>
              </a:buClr>
              <a:buSzPct val="150000"/>
              <a:buFont typeface="Arial" pitchFamily="34" charset="0"/>
              <a:buChar char="•"/>
            </a:pPr>
            <a:r>
              <a:rPr lang="en-GB" sz="2800" dirty="0">
                <a:latin typeface="Arial" pitchFamily="34" charset="0"/>
                <a:cs typeface="Arial" pitchFamily="34" charset="0"/>
              </a:rPr>
              <a:t>Further research by the regulators</a:t>
            </a: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a:latin typeface="Arial" pitchFamily="34" charset="0"/>
                <a:cs typeface="Arial" pitchFamily="34" charset="0"/>
              </a:rPr>
              <a:t>Set of principles - mitigating/exacerbating factors</a:t>
            </a: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a:latin typeface="Arial" pitchFamily="34" charset="0"/>
                <a:cs typeface="Arial" pitchFamily="34" charset="0"/>
              </a:rPr>
              <a:t>Further exploration – links between private dishonesty and confidence in the profession</a:t>
            </a: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a:latin typeface="Arial" pitchFamily="34" charset="0"/>
                <a:cs typeface="Arial" pitchFamily="34" charset="0"/>
              </a:rPr>
              <a:t>Research into retraining and rehabilitation</a:t>
            </a:r>
          </a:p>
          <a:p>
            <a:pPr marL="342891" indent="-342891">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r>
              <a:rPr lang="en-GB" sz="2800" dirty="0"/>
              <a:t>Collaboration between professional and system regulators to avoid scapegoating</a:t>
            </a:r>
            <a:endParaRPr lang="en-GB" sz="2800" dirty="0">
              <a:latin typeface="Arial" pitchFamily="34" charset="0"/>
              <a:cs typeface="Arial" pitchFamily="34" charset="0"/>
            </a:endParaRPr>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endParaRPr lang="en-GB" sz="2800" i="1" dirty="0"/>
          </a:p>
          <a:p>
            <a:pPr>
              <a:buClr>
                <a:srgbClr val="6C2C91"/>
              </a:buClr>
              <a:buSzPct val="150000"/>
            </a:pPr>
            <a:endParaRPr lang="en-GB" sz="3200" dirty="0"/>
          </a:p>
        </p:txBody>
      </p:sp>
    </p:spTree>
    <p:extLst>
      <p:ext uri="{BB962C8B-B14F-4D97-AF65-F5344CB8AC3E}">
        <p14:creationId xmlns:p14="http://schemas.microsoft.com/office/powerpoint/2010/main" val="3942213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11428" y="980728"/>
            <a:ext cx="8404225" cy="457200"/>
          </a:xfrm>
        </p:spPr>
        <p:txBody>
          <a:bodyPr>
            <a:noAutofit/>
          </a:bodyPr>
          <a:lstStyle/>
          <a:p>
            <a:pPr algn="l"/>
            <a:r>
              <a:rPr lang="en-US" sz="3000" b="1" dirty="0" smtClean="0">
                <a:solidFill>
                  <a:srgbClr val="6C2C91"/>
                </a:solidFill>
                <a:latin typeface="Arial" pitchFamily="34" charset="0"/>
                <a:cs typeface="Arial" pitchFamily="34" charset="0"/>
              </a:rPr>
              <a:t>Questions?</a:t>
            </a:r>
            <a:endParaRPr lang="en-US" sz="3000" b="1" dirty="0">
              <a:solidFill>
                <a:srgbClr val="6C2C91"/>
              </a:solidFill>
              <a:latin typeface="Arial" pitchFamily="34" charset="0"/>
              <a:cs typeface="Arial" pitchFamily="34" charset="0"/>
            </a:endParaRPr>
          </a:p>
        </p:txBody>
      </p:sp>
      <p:sp>
        <p:nvSpPr>
          <p:cNvPr id="3" name="TextBox 2"/>
          <p:cNvSpPr txBox="1"/>
          <p:nvPr/>
        </p:nvSpPr>
        <p:spPr>
          <a:xfrm>
            <a:off x="551384" y="1556792"/>
            <a:ext cx="11161240" cy="5632311"/>
          </a:xfrm>
          <a:prstGeom prst="rect">
            <a:avLst/>
          </a:prstGeom>
          <a:noFill/>
        </p:spPr>
        <p:txBody>
          <a:bodyPr wrap="square" rtlCol="0">
            <a:spAutoFit/>
          </a:bodyPr>
          <a:lstStyle/>
          <a:p>
            <a:pPr marL="342891" indent="-342891">
              <a:buClr>
                <a:srgbClr val="6C2C91"/>
              </a:buClr>
              <a:buSzPct val="150000"/>
              <a:buFont typeface="Arial" pitchFamily="34" charset="0"/>
              <a:buChar char="•"/>
            </a:pPr>
            <a:endParaRPr lang="en-GB" sz="2800" dirty="0" smtClean="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smtClean="0">
                <a:latin typeface="Arial" pitchFamily="34" charset="0"/>
                <a:cs typeface="Arial" pitchFamily="34" charset="0"/>
              </a:rPr>
              <a:t>Reactions to the research</a:t>
            </a: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smtClean="0">
                <a:latin typeface="Arial" pitchFamily="34" charset="0"/>
                <a:cs typeface="Arial" pitchFamily="34" charset="0"/>
              </a:rPr>
              <a:t>International comparisons – ways that dishonesty is dealt with </a:t>
            </a: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smtClean="0">
                <a:latin typeface="Arial" pitchFamily="34" charset="0"/>
                <a:cs typeface="Arial" pitchFamily="34" charset="0"/>
              </a:rPr>
              <a:t>Suggestions on further areas of research</a:t>
            </a:r>
          </a:p>
          <a:p>
            <a:pPr marL="342891" indent="-342891">
              <a:buClr>
                <a:srgbClr val="6C2C91"/>
              </a:buClr>
              <a:buSzPct val="150000"/>
              <a:buFont typeface="Arial" pitchFamily="34" charset="0"/>
              <a:buChar char="•"/>
            </a:pPr>
            <a:endParaRPr lang="en-GB" sz="2800" dirty="0">
              <a:latin typeface="Arial" pitchFamily="34" charset="0"/>
              <a:cs typeface="Arial" pitchFamily="34" charset="0"/>
            </a:endParaRPr>
          </a:p>
          <a:p>
            <a:pPr marL="342891" indent="-342891">
              <a:buClr>
                <a:srgbClr val="6C2C91"/>
              </a:buClr>
              <a:buSzPct val="150000"/>
              <a:buFont typeface="Arial" pitchFamily="34" charset="0"/>
              <a:buChar char="•"/>
            </a:pPr>
            <a:r>
              <a:rPr lang="en-GB" sz="2800" dirty="0" smtClean="0">
                <a:latin typeface="Arial" pitchFamily="34" charset="0"/>
                <a:cs typeface="Arial" pitchFamily="34" charset="0"/>
              </a:rPr>
              <a:t>Next steps – how could this be used?  </a:t>
            </a: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spcBef>
                <a:spcPts val="600"/>
              </a:spcBef>
              <a:spcAft>
                <a:spcPts val="600"/>
              </a:spcAft>
              <a:buClr>
                <a:srgbClr val="6C2C91"/>
              </a:buClr>
              <a:buSzPct val="150000"/>
              <a:buFont typeface="Arial" pitchFamily="34" charset="0"/>
              <a:buChar char="•"/>
            </a:pPr>
            <a:endParaRPr lang="en-GB" sz="2800" dirty="0"/>
          </a:p>
          <a:p>
            <a:pPr marL="342891" indent="-342891">
              <a:buClr>
                <a:srgbClr val="6C2C91"/>
              </a:buClr>
              <a:buSzPct val="150000"/>
              <a:buFont typeface="Arial" pitchFamily="34" charset="0"/>
              <a:buChar char="•"/>
            </a:pPr>
            <a:endParaRPr lang="en-GB" sz="2800" i="1" dirty="0"/>
          </a:p>
          <a:p>
            <a:pPr>
              <a:buClr>
                <a:srgbClr val="6C2C91"/>
              </a:buClr>
              <a:buSzPct val="150000"/>
            </a:pPr>
            <a:endParaRPr lang="en-GB" sz="3200" dirty="0"/>
          </a:p>
        </p:txBody>
      </p:sp>
    </p:spTree>
    <p:extLst>
      <p:ext uri="{BB962C8B-B14F-4D97-AF65-F5344CB8AC3E}">
        <p14:creationId xmlns:p14="http://schemas.microsoft.com/office/powerpoint/2010/main" val="2871874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8688288" y="5271294"/>
            <a:ext cx="2747645" cy="923925"/>
          </a:xfrm>
          <a:prstGeom prst="rect">
            <a:avLst/>
          </a:prstGeom>
        </p:spPr>
      </p:pic>
      <p:sp>
        <p:nvSpPr>
          <p:cNvPr id="6" name="TextBox 5"/>
          <p:cNvSpPr txBox="1"/>
          <p:nvPr/>
        </p:nvSpPr>
        <p:spPr>
          <a:xfrm>
            <a:off x="2279576" y="5733257"/>
            <a:ext cx="4536504" cy="369332"/>
          </a:xfrm>
          <a:prstGeom prst="rect">
            <a:avLst/>
          </a:prstGeom>
          <a:noFill/>
        </p:spPr>
        <p:txBody>
          <a:bodyPr wrap="square" rtlCol="0">
            <a:spAutoFit/>
          </a:bodyPr>
          <a:lstStyle/>
          <a:p>
            <a:r>
              <a:rPr lang="en-GB" dirty="0">
                <a:solidFill>
                  <a:srgbClr val="6C2C91"/>
                </a:solidFill>
              </a:rPr>
              <a:t>www.professionalstandards.org.uk</a:t>
            </a:r>
          </a:p>
        </p:txBody>
      </p:sp>
      <p:sp>
        <p:nvSpPr>
          <p:cNvPr id="4" name="TextBox 3"/>
          <p:cNvSpPr txBox="1"/>
          <p:nvPr/>
        </p:nvSpPr>
        <p:spPr>
          <a:xfrm>
            <a:off x="695400" y="1412780"/>
            <a:ext cx="10225136" cy="3323987"/>
          </a:xfrm>
          <a:prstGeom prst="rect">
            <a:avLst/>
          </a:prstGeom>
          <a:noFill/>
        </p:spPr>
        <p:txBody>
          <a:bodyPr wrap="square" rtlCol="0">
            <a:spAutoFit/>
          </a:bodyPr>
          <a:lstStyle/>
          <a:p>
            <a:r>
              <a:rPr lang="en-GB" sz="3000" b="1" dirty="0">
                <a:solidFill>
                  <a:srgbClr val="6C2C91"/>
                </a:solidFill>
              </a:rPr>
              <a:t>Read the full report at - </a:t>
            </a:r>
            <a:r>
              <a:rPr lang="en-GB" sz="3000" b="1" dirty="0">
                <a:solidFill>
                  <a:srgbClr val="6C2C91"/>
                </a:solidFill>
                <a:hlinkClick r:id="rId4"/>
              </a:rPr>
              <a:t>http://www.professionalstandards.org.uk/publications/detail/research-dishonest-behaviour-by-professionals</a:t>
            </a:r>
            <a:r>
              <a:rPr lang="en-GB" sz="3000" b="1" dirty="0">
                <a:solidFill>
                  <a:srgbClr val="6C2C91"/>
                </a:solidFill>
              </a:rPr>
              <a:t> </a:t>
            </a:r>
          </a:p>
          <a:p>
            <a:endParaRPr lang="en-GB" sz="3000" b="1" dirty="0">
              <a:solidFill>
                <a:srgbClr val="6C2C91"/>
              </a:solidFill>
            </a:endParaRPr>
          </a:p>
          <a:p>
            <a:endParaRPr lang="en-GB" sz="3000" b="1" dirty="0">
              <a:solidFill>
                <a:srgbClr val="6C2C91"/>
              </a:solidFill>
            </a:endParaRPr>
          </a:p>
          <a:p>
            <a:r>
              <a:rPr lang="en-GB" sz="3000" b="1" dirty="0">
                <a:solidFill>
                  <a:srgbClr val="6C2C91"/>
                </a:solidFill>
              </a:rPr>
              <a:t>Daisy Blench  </a:t>
            </a:r>
            <a:r>
              <a:rPr lang="en-GB" sz="3000" b="1" dirty="0">
                <a:solidFill>
                  <a:srgbClr val="6C2C91"/>
                </a:solidFill>
                <a:hlinkClick r:id="rId5"/>
              </a:rPr>
              <a:t>daisy.blench@professionalstandards.org.uk</a:t>
            </a:r>
            <a:r>
              <a:rPr lang="en-GB" sz="3000" b="1" dirty="0">
                <a:solidFill>
                  <a:srgbClr val="6C2C91"/>
                </a:solidFill>
              </a:rPr>
              <a:t> </a:t>
            </a:r>
          </a:p>
        </p:txBody>
      </p:sp>
    </p:spTree>
    <p:extLst>
      <p:ext uri="{BB962C8B-B14F-4D97-AF65-F5344CB8AC3E}">
        <p14:creationId xmlns:p14="http://schemas.microsoft.com/office/powerpoint/2010/main" val="3425389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 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ofessional Standards Authorit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160303 Presentation for Stakeholder workshop</Template>
  <TotalTime>2232</TotalTime>
  <Words>1126</Words>
  <Application>Microsoft Office PowerPoint</Application>
  <PresentationFormat>Widescreen</PresentationFormat>
  <Paragraphs>113</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Power Point Presentation</vt:lpstr>
      <vt:lpstr>PowerPoint Presentation</vt:lpstr>
      <vt:lpstr>The Professional Standards Authority</vt:lpstr>
      <vt:lpstr>Our interest in dishonesty</vt:lpstr>
      <vt:lpstr>9 dishonesty scenarios considered by focus groups</vt:lpstr>
      <vt:lpstr>Research findings</vt:lpstr>
      <vt:lpstr>Implications of research</vt:lpstr>
      <vt:lpstr>Questions?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Daisy Blench</dc:creator>
  <cp:lastModifiedBy>Guest</cp:lastModifiedBy>
  <cp:revision>77</cp:revision>
  <cp:lastPrinted>2016-09-08T14:39:06Z</cp:lastPrinted>
  <dcterms:created xsi:type="dcterms:W3CDTF">2016-03-04T16:26:22Z</dcterms:created>
  <dcterms:modified xsi:type="dcterms:W3CDTF">2016-09-20T05:51:18Z</dcterms:modified>
</cp:coreProperties>
</file>